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9" r:id="rId3"/>
  </p:sldMasterIdLst>
  <p:notesMasterIdLst>
    <p:notesMasterId r:id="rId2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0.png"/><Relationship Id="rId1" Type="http://schemas.openxmlformats.org/officeDocument/2006/relationships/hyperlink" Target="&#37202;&#31934;&#19982;&#27700;&#28151;&#21512;&#23454;&#39564;.flv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7.xml"/><Relationship Id="rId3" Type="http://schemas.openxmlformats.org/officeDocument/2006/relationships/image" Target="../media/image3.GIF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audio" Target="../media/audio2.wav"/><Relationship Id="rId3" Type="http://schemas.openxmlformats.org/officeDocument/2006/relationships/audio" Target="../media/audio1.wav"/><Relationship Id="rId2" Type="http://schemas.openxmlformats.org/officeDocument/2006/relationships/hyperlink" Target="&#21021;&#20013;&#29289;&#29702;&#23454;&#39564;&#183;&#20998;&#23376;&#30340;&#24341;&#21147;.flv" TargetMode="External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7.xml"/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image" Target="../media/image4.jpeg"/><Relationship Id="rId1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hyperlink" Target="&#28082;&#20307;&#25193;&#25955;&#23454;&#39564;.mp4" TargetMode="External"/><Relationship Id="rId1" Type="http://schemas.openxmlformats.org/officeDocument/2006/relationships/hyperlink" Target="&#25193;&#25955;&#29616;&#35937;&#65288;&#28082;&#20307;&#65289;.m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image" Target="../media/image6.jpeg"/><Relationship Id="rId1" Type="http://schemas.openxmlformats.org/officeDocument/2006/relationships/hyperlink" Target="&#25193;&#25955;&#29616;&#35937;&#65288;&#22266;&#20307;&#65289;.m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81" name="文本框 3080"/>
          <p:cNvSpPr txBox="1"/>
          <p:nvPr/>
        </p:nvSpPr>
        <p:spPr>
          <a:xfrm>
            <a:off x="1524000" y="0"/>
            <a:ext cx="2667000" cy="768350"/>
          </a:xfrm>
          <a:prstGeom prst="rect">
            <a:avLst/>
          </a:prstGeom>
          <a:solidFill>
            <a:srgbClr val="65FF65">
              <a:alpha val="59999"/>
            </a:srgbClr>
          </a:solidFill>
          <a:ln w="9525">
            <a:noFill/>
          </a:ln>
        </p:spPr>
        <p:txBody>
          <a:bodyPr>
            <a:spAutoFit/>
          </a:bodyPr>
          <a:p>
            <a:r>
              <a:rPr lang="zh-CN" altLang="en-US" sz="4400">
                <a:latin typeface="Times New Roman" panose="02020603050405020304" pitchFamily="18" charset="0"/>
                <a:ea typeface="隶书" panose="02010509060101010101" pitchFamily="49" charset="-122"/>
              </a:rPr>
              <a:t>导入新课</a:t>
            </a:r>
            <a:endParaRPr lang="zh-CN" altLang="en-US" sz="4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3082" name="矩形 3081"/>
          <p:cNvSpPr/>
          <p:nvPr/>
        </p:nvSpPr>
        <p:spPr>
          <a:xfrm>
            <a:off x="2286000" y="1371600"/>
            <a:ext cx="7543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我们学过，物体是由物质构成的。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物质又是由什么构成的呢？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291" name="组合 12290"/>
          <p:cNvGrpSpPr/>
          <p:nvPr/>
        </p:nvGrpSpPr>
        <p:grpSpPr>
          <a:xfrm>
            <a:off x="2362200" y="685800"/>
            <a:ext cx="2286000" cy="1447800"/>
            <a:chOff x="0" y="0"/>
            <a:chExt cx="1440" cy="912"/>
          </a:xfrm>
        </p:grpSpPr>
        <p:pic>
          <p:nvPicPr>
            <p:cNvPr id="12292" name="图片 12291" descr="A-2-343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0" y="0"/>
              <a:ext cx="1440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293" name="文本框 12292"/>
            <p:cNvSpPr txBox="1"/>
            <p:nvPr/>
          </p:nvSpPr>
          <p:spPr>
            <a:xfrm>
              <a:off x="240" y="144"/>
              <a:ext cx="1200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zh-CN" altLang="en-US" sz="2800" b="1" i="1" dirty="0">
                  <a:solidFill>
                    <a:srgbClr val="A8EEF8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探索天地</a:t>
              </a:r>
              <a:endParaRPr lang="zh-CN" altLang="en-US" sz="2800" b="1" i="1">
                <a:solidFill>
                  <a:srgbClr val="A8EEF8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pic>
        <p:nvPicPr>
          <p:cNvPr id="12294" name="图片 12293" descr="014"/>
          <p:cNvPicPr>
            <a:picLocks noChangeAspect="1"/>
          </p:cNvPicPr>
          <p:nvPr/>
        </p:nvPicPr>
        <p:blipFill>
          <a:blip r:embed="rId2"/>
          <a:srcRect l="4546" t="2777" r="2272" b="2777"/>
          <a:stretch>
            <a:fillRect/>
          </a:stretch>
        </p:blipFill>
        <p:spPr>
          <a:xfrm>
            <a:off x="2286000" y="2209800"/>
            <a:ext cx="3962400" cy="3090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5" name="矩形 12294"/>
          <p:cNvSpPr/>
          <p:nvPr/>
        </p:nvSpPr>
        <p:spPr>
          <a:xfrm>
            <a:off x="6553200" y="2209800"/>
            <a:ext cx="3810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p>
            <a:pPr algn="l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用冷水和热水做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这个实验，效果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一样吗？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296" name="矩形 12295"/>
          <p:cNvSpPr/>
          <p:nvPr/>
        </p:nvSpPr>
        <p:spPr>
          <a:xfrm>
            <a:off x="6629400" y="4267200"/>
            <a:ext cx="1981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说明？</a:t>
            </a:r>
            <a:endParaRPr lang="zh-CN" altLang="en-US" sz="3600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00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文本框 14337"/>
          <p:cNvSpPr txBox="1"/>
          <p:nvPr/>
        </p:nvSpPr>
        <p:spPr>
          <a:xfrm>
            <a:off x="2362200" y="2895600"/>
            <a:ext cx="6705600" cy="107632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分子运动的快慢与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温度</a:t>
            </a: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有关，温度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越高</a:t>
            </a: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，分子运动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越剧烈</a:t>
            </a: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，扩散越快。</a:t>
            </a:r>
            <a:endParaRPr lang="zh-CN" altLang="en-US" sz="32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339" name="流程图: 终止 14338"/>
          <p:cNvSpPr/>
          <p:nvPr/>
        </p:nvSpPr>
        <p:spPr>
          <a:xfrm>
            <a:off x="2362200" y="1828800"/>
            <a:ext cx="3352800" cy="609600"/>
          </a:xfrm>
          <a:prstGeom prst="flowChartTerminator">
            <a:avLst/>
          </a:prstGeom>
          <a:solidFill>
            <a:srgbClr val="FFFF99"/>
          </a:solidFill>
          <a:ln w="38100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4340" name="矩形 14339"/>
          <p:cNvSpPr/>
          <p:nvPr/>
        </p:nvSpPr>
        <p:spPr>
          <a:xfrm>
            <a:off x="2438400" y="1828800"/>
            <a:ext cx="2971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结论：</a:t>
            </a:r>
            <a:endParaRPr lang="zh-CN" altLang="en-US" sz="32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341" name="文本框 14340"/>
          <p:cNvSpPr txBox="1"/>
          <p:nvPr/>
        </p:nvSpPr>
        <p:spPr>
          <a:xfrm>
            <a:off x="2286000" y="4114800"/>
            <a:ext cx="72009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latin typeface="Times New Roman" panose="02020603050405020304" pitchFamily="18" charset="0"/>
                <a:ea typeface="楷体_GB2312" pitchFamily="49" charset="-122"/>
              </a:rPr>
              <a:t>由于分子的运动跟温度有关，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所以这种无规则运动叫做分子热运动。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4342" name="矩形 14341"/>
          <p:cNvSpPr/>
          <p:nvPr/>
        </p:nvSpPr>
        <p:spPr>
          <a:xfrm>
            <a:off x="1981200" y="685800"/>
            <a:ext cx="6324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en-US" altLang="zh-CN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2</a:t>
            </a:r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、影响扩散快慢的主要因素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ldLvl="0" animBg="1"/>
      <p:bldP spid="14340" grpId="0"/>
      <p:bldP spid="14341" grpId="0"/>
      <p:bldP spid="143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标题 1536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4724400" cy="583565"/>
          </a:xfrm>
        </p:spPr>
        <p:txBody>
          <a:bodyPr vert="horz" wrap="square" anchor="t">
            <a:spAutoFit/>
          </a:bodyPr>
          <a:p>
            <a:r>
              <a:rPr lang="en-US" altLang="zh-CN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3</a:t>
            </a:r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、分子之间存</a:t>
            </a:r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在间隙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5363" name="文本框 15362"/>
          <p:cNvSpPr txBox="1"/>
          <p:nvPr/>
        </p:nvSpPr>
        <p:spPr>
          <a:xfrm>
            <a:off x="2514600" y="1066800"/>
            <a:ext cx="25908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4000" b="1" i="1">
                <a:solidFill>
                  <a:srgbClr val="0000FF"/>
                </a:solidFill>
                <a:latin typeface="Times New Roman" panose="02020603050405020304" pitchFamily="18" charset="0"/>
                <a:hlinkClick r:id="rId1" action="ppaction://hlinkfile"/>
              </a:rPr>
              <a:t>演示</a:t>
            </a:r>
            <a:endParaRPr lang="zh-CN" altLang="en-US" sz="40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4191000" y="1143000"/>
            <a:ext cx="38893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酒精与水混合的实验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pic>
        <p:nvPicPr>
          <p:cNvPr id="1026" name="Host Control  153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981200"/>
            <a:ext cx="4464050" cy="3097213"/>
          </a:xfrm>
          <a:prstGeom prst="rect">
            <a:avLst/>
          </a:prstGeom>
        </p:spPr>
      </p:pic>
      <p:sp>
        <p:nvSpPr>
          <p:cNvPr id="15366" name="文本框 15365"/>
          <p:cNvSpPr txBox="1"/>
          <p:nvPr/>
        </p:nvSpPr>
        <p:spPr>
          <a:xfrm>
            <a:off x="2819400" y="5257800"/>
            <a:ext cx="5943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发现：水</a:t>
            </a:r>
            <a:r>
              <a:rPr lang="zh-CN" altLang="en-US" sz="2800" b="1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和酒精混合后总体积变小</a:t>
            </a:r>
            <a:endParaRPr lang="zh-CN" altLang="en-US" sz="2800" b="1">
              <a:solidFill>
                <a:srgbClr val="0099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9" name="矩形 15368"/>
          <p:cNvSpPr/>
          <p:nvPr/>
        </p:nvSpPr>
        <p:spPr>
          <a:xfrm>
            <a:off x="2743200" y="5867400"/>
            <a:ext cx="4724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说明：分</a:t>
            </a:r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子之间存</a:t>
            </a:r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在间隙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6" grpId="0"/>
      <p:bldP spid="153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文本框 16385"/>
          <p:cNvSpPr txBox="1"/>
          <p:nvPr/>
        </p:nvSpPr>
        <p:spPr>
          <a:xfrm>
            <a:off x="2971800" y="4191000"/>
            <a:ext cx="6705600" cy="138366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/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由于分子的运动跟温度有关，所以这种无规则运动叫做</a:t>
            </a:r>
            <a:r>
              <a:rPr lang="zh-CN" altLang="en-US" sz="28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分子热运动</a:t>
            </a:r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。温度越高</a:t>
            </a:r>
            <a:r>
              <a:rPr lang="zh-CN" altLang="en-US" sz="2800" b="1" dirty="0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，分子无规则运动越</a:t>
            </a:r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剧烈。</a:t>
            </a:r>
            <a:endParaRPr lang="zh-CN" altLang="en-US" sz="28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6387" name="流程图: 终止 16386"/>
          <p:cNvSpPr/>
          <p:nvPr/>
        </p:nvSpPr>
        <p:spPr>
          <a:xfrm>
            <a:off x="3429000" y="990600"/>
            <a:ext cx="3352800" cy="609600"/>
          </a:xfrm>
          <a:prstGeom prst="flowChartTerminator">
            <a:avLst/>
          </a:prstGeom>
          <a:solidFill>
            <a:srgbClr val="FFFF99"/>
          </a:solidFill>
          <a:ln w="38100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388" name="矩形 16387"/>
          <p:cNvSpPr/>
          <p:nvPr/>
        </p:nvSpPr>
        <p:spPr>
          <a:xfrm>
            <a:off x="3657600" y="990600"/>
            <a:ext cx="3200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扩散现象表明：</a:t>
            </a:r>
            <a:endParaRPr lang="zh-CN" altLang="en-US" sz="32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6389" name="矩形 16388"/>
          <p:cNvSpPr/>
          <p:nvPr/>
        </p:nvSpPr>
        <p:spPr>
          <a:xfrm>
            <a:off x="2971800" y="2057400"/>
            <a:ext cx="6248400" cy="95313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/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一切物质的分子都在不停地做无规则运动。分子间存在间隙。</a:t>
            </a:r>
            <a:endParaRPr lang="zh-CN" altLang="en-US" sz="28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6390" name="组合 16389"/>
          <p:cNvGrpSpPr/>
          <p:nvPr/>
        </p:nvGrpSpPr>
        <p:grpSpPr>
          <a:xfrm>
            <a:off x="1524000" y="-150812"/>
            <a:ext cx="2819400" cy="989012"/>
            <a:chOff x="0" y="0"/>
            <a:chExt cx="1776" cy="624"/>
          </a:xfrm>
        </p:grpSpPr>
        <p:sp>
          <p:nvSpPr>
            <p:cNvPr id="16391" name="横卷形 16390"/>
            <p:cNvSpPr/>
            <p:nvPr/>
          </p:nvSpPr>
          <p:spPr>
            <a:xfrm>
              <a:off x="0" y="0"/>
              <a:ext cx="1776" cy="624"/>
            </a:xfrm>
            <a:prstGeom prst="horizontalScroll">
              <a:avLst>
                <a:gd name="adj" fmla="val 13463"/>
              </a:avLst>
            </a:prstGeom>
            <a:gradFill rotWithShape="0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6392" name="文本框 16391"/>
            <p:cNvSpPr txBox="1"/>
            <p:nvPr/>
          </p:nvSpPr>
          <p:spPr>
            <a:xfrm>
              <a:off x="240" y="96"/>
              <a:ext cx="1440" cy="44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zh-CN" altLang="en-US" sz="4000" b="1">
                  <a:solidFill>
                    <a:schemeClr val="hlink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小结一下</a:t>
              </a:r>
              <a:endParaRPr lang="zh-CN" altLang="en-US" sz="4000" b="1">
                <a:solidFill>
                  <a:schemeClr val="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ldLvl="0" animBg="1"/>
      <p:bldP spid="16388" grpId="0"/>
      <p:bldP spid="1638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直接连接符 17409"/>
          <p:cNvSpPr/>
          <p:nvPr/>
        </p:nvSpPr>
        <p:spPr>
          <a:xfrm>
            <a:off x="9753600" y="25146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1" name="标题 17410"/>
          <p:cNvSpPr>
            <a:spLocks noGrp="1"/>
          </p:cNvSpPr>
          <p:nvPr>
            <p:ph type="title"/>
          </p:nvPr>
        </p:nvSpPr>
        <p:spPr>
          <a:xfrm>
            <a:off x="2895600" y="304800"/>
            <a:ext cx="6400800" cy="645160"/>
          </a:xfrm>
        </p:spPr>
        <p:txBody>
          <a:bodyPr vert="horz" wrap="square" anchor="t">
            <a:spAutoFit/>
          </a:bodyPr>
          <a:p>
            <a:r>
              <a:rPr lang="zh-CN" altLang="en-US" sz="36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生活 物理 社会</a:t>
            </a:r>
            <a:endParaRPr lang="zh-CN" altLang="en-US" sz="36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17412" name="矩形 17411"/>
          <p:cNvSpPr/>
          <p:nvPr/>
        </p:nvSpPr>
        <p:spPr>
          <a:xfrm>
            <a:off x="1676400" y="1055688"/>
            <a:ext cx="7510780" cy="267652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、下列运动中，能表明分子在不停的做无规则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      运动的是 （ </a:t>
            </a:r>
            <a:r>
              <a:rPr lang="zh-CN" altLang="en-US" sz="2800" b="1" dirty="0">
                <a:latin typeface="Times New Roman" panose="02020603050405020304" pitchFamily="18" charset="0"/>
                <a:ea typeface="楷体_GB2312" pitchFamily="49" charset="-122"/>
              </a:rPr>
              <a:t>  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 ）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、无数雨滴从空中落下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、“固体清新剂”能使居室温馨芳香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、秋风起，漫天灰尘飞扬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、一铁块在潮湿的空气中生锈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7413" name="矩形 17412"/>
          <p:cNvSpPr/>
          <p:nvPr/>
        </p:nvSpPr>
        <p:spPr>
          <a:xfrm>
            <a:off x="1676400" y="4029552"/>
            <a:ext cx="7240270" cy="22453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、下列现象中，不属于扩散现象的是 （  </a:t>
            </a:r>
            <a:r>
              <a:rPr lang="zh-CN" altLang="en-US" sz="2800" b="1" dirty="0">
                <a:latin typeface="Times New Roman" panose="02020603050405020304" pitchFamily="18" charset="0"/>
                <a:ea typeface="楷体_GB2312" pitchFamily="49" charset="-122"/>
              </a:rPr>
              <a:t>  ）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、炒菜时加盐，使菜有了咸味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、少量工业废水污染了整个水库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、校园里黄桷兰花盛开清香宜人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、雨水顺着沙粒缝隙渗入土壤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7414" name="矩形 17413">
            <a:hlinkClick r:id="" action="ppaction://noaction">
              <a:snd r:embed="rId1" name="applause.wav"/>
            </a:hlinkClick>
          </p:cNvPr>
          <p:cNvSpPr/>
          <p:nvPr/>
        </p:nvSpPr>
        <p:spPr>
          <a:xfrm>
            <a:off x="4267200" y="1600200"/>
            <a:ext cx="3048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40000"/>
          </a:bodyPr>
          <a:p>
            <a:pPr algn="ctr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415" name="矩形 17414">
            <a:hlinkClick r:id="" action="ppaction://noaction">
              <a:snd r:embed="rId1" name="applause.wav"/>
            </a:hlinkClick>
          </p:cNvPr>
          <p:cNvSpPr/>
          <p:nvPr/>
        </p:nvSpPr>
        <p:spPr>
          <a:xfrm>
            <a:off x="8153400" y="4191000"/>
            <a:ext cx="3048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40000"/>
          </a:bodyPr>
          <a:p>
            <a:pPr algn="ctr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文本框 20481"/>
          <p:cNvSpPr txBox="1"/>
          <p:nvPr/>
        </p:nvSpPr>
        <p:spPr>
          <a:xfrm>
            <a:off x="2133600" y="2133600"/>
            <a:ext cx="3505200" cy="1876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        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分子间存在间隙，为什</a:t>
            </a:r>
            <a:r>
              <a:rPr lang="zh-CN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么固体很难被拉伸？固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体、液体很难被压缩？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483" name="文本框 20482"/>
          <p:cNvSpPr txBox="1"/>
          <p:nvPr/>
        </p:nvSpPr>
        <p:spPr>
          <a:xfrm>
            <a:off x="2133600" y="5029200"/>
            <a:ext cx="6629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因为：分</a:t>
            </a:r>
            <a:r>
              <a:rPr lang="zh-CN" altLang="en-US" sz="2800" b="1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子间同</a:t>
            </a:r>
            <a:r>
              <a:rPr lang="zh-CN" altLang="en-US" sz="2800" b="1" dirty="0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时存在引力和斥</a:t>
            </a:r>
            <a:r>
              <a:rPr lang="zh-CN" altLang="en-US" sz="2800" b="1">
                <a:solidFill>
                  <a:srgbClr val="0099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力</a:t>
            </a:r>
            <a:endParaRPr lang="zh-CN" altLang="en-US" sz="2800" b="1">
              <a:solidFill>
                <a:srgbClr val="0099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0484" name="图片 20483" descr="2008329_1007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0" y="1600200"/>
            <a:ext cx="3962400" cy="297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5" name="图片 20484" descr="illusticon196130s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7400" y="1219200"/>
            <a:ext cx="9906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6" name="文本框 20485"/>
          <p:cNvSpPr txBox="1"/>
          <p:nvPr/>
        </p:nvSpPr>
        <p:spPr>
          <a:xfrm>
            <a:off x="2438400" y="76200"/>
            <a:ext cx="6934200" cy="1066800"/>
          </a:xfrm>
          <a:prstGeom prst="rect">
            <a:avLst/>
          </a:prstGeom>
          <a:solidFill>
            <a:srgbClr val="99CCFF"/>
          </a:solidFill>
          <a:ln w="9525">
            <a:noFill/>
          </a:ln>
        </p:spPr>
        <p:txBody>
          <a:bodyPr anchor="ctr"/>
          <a:p>
            <a:pPr fontAlgn="ctr">
              <a:spcBef>
                <a:spcPct val="50000"/>
              </a:spcBef>
            </a:pPr>
            <a:endParaRPr lang="zh-CN" altLang="en-US" sz="4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20487" name="图片 20486" descr="图 (16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8" name="文本框 20487"/>
          <p:cNvSpPr txBox="1"/>
          <p:nvPr/>
        </p:nvSpPr>
        <p:spPr>
          <a:xfrm>
            <a:off x="2895600" y="228600"/>
            <a:ext cx="57150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4400" b="1">
                <a:latin typeface="Arial" panose="020B0604020202020204" pitchFamily="34" charset="0"/>
                <a:ea typeface="黑体" panose="02010609060101010101" pitchFamily="49" charset="-122"/>
              </a:rPr>
              <a:t>三、分子间的作用力</a:t>
            </a:r>
            <a:endParaRPr lang="zh-CN" altLang="en-US" sz="44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0489" name="文本框 20488"/>
          <p:cNvSpPr txBox="1"/>
          <p:nvPr/>
        </p:nvSpPr>
        <p:spPr>
          <a:xfrm>
            <a:off x="2819400" y="304800"/>
            <a:ext cx="5334000" cy="645160"/>
          </a:xfrm>
          <a:prstGeom prst="rect">
            <a:avLst/>
          </a:prstGeom>
          <a:noFill/>
          <a:ln w="28575" cap="sq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zh-TW" altLang="en-US" sz="3600" b="1" dirty="0">
              <a:solidFill>
                <a:srgbClr val="CC0000"/>
              </a:solidFill>
              <a:latin typeface="Times New Roman" panose="02020603050405020304" pitchFamily="18" charset="0"/>
              <a:ea typeface="DFKai-SB" panose="03000509000000000000" pitchFamily="65" charset="-120"/>
            </a:endParaRPr>
          </a:p>
        </p:txBody>
      </p:sp>
      <p:grpSp>
        <p:nvGrpSpPr>
          <p:cNvPr id="20490" name="组合 20489"/>
          <p:cNvGrpSpPr/>
          <p:nvPr/>
        </p:nvGrpSpPr>
        <p:grpSpPr>
          <a:xfrm>
            <a:off x="7924800" y="152400"/>
            <a:ext cx="935038" cy="720725"/>
            <a:chOff x="0" y="0"/>
            <a:chExt cx="589" cy="454"/>
          </a:xfrm>
        </p:grpSpPr>
        <p:sp>
          <p:nvSpPr>
            <p:cNvPr id="20491" name="未知"/>
            <p:cNvSpPr/>
            <p:nvPr/>
          </p:nvSpPr>
          <p:spPr>
            <a:xfrm>
              <a:off x="0" y="0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492" name="未知"/>
            <p:cNvSpPr/>
            <p:nvPr/>
          </p:nvSpPr>
          <p:spPr>
            <a:xfrm>
              <a:off x="0" y="55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493" name="未知"/>
            <p:cNvSpPr/>
            <p:nvPr/>
          </p:nvSpPr>
          <p:spPr>
            <a:xfrm>
              <a:off x="18" y="118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494" name="未知"/>
            <p:cNvSpPr/>
            <p:nvPr/>
          </p:nvSpPr>
          <p:spPr>
            <a:xfrm>
              <a:off x="45" y="182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/>
      <p:bldP spid="20486" grpId="0" bldLvl="0" animBg="1"/>
      <p:bldP spid="20486" grpId="1" bldLvl="0" animBg="1"/>
      <p:bldP spid="20488" grpId="0"/>
      <p:bldP spid="20489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图片 21505" descr="GLIYNIE4E8T`JOYM~Z3W%_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8400" y="304800"/>
            <a:ext cx="7181850" cy="13065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7" name="文本框 21506"/>
          <p:cNvSpPr txBox="1"/>
          <p:nvPr/>
        </p:nvSpPr>
        <p:spPr>
          <a:xfrm>
            <a:off x="3429000" y="1752600"/>
            <a:ext cx="4830445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分子之间既有引力又有斥力。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这就好像被弹簧连着的小球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1508" name="矩形 21507"/>
          <p:cNvSpPr/>
          <p:nvPr/>
        </p:nvSpPr>
        <p:spPr>
          <a:xfrm>
            <a:off x="2438400" y="2743200"/>
            <a:ext cx="7010400" cy="138366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/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分子间的作用力：当分子间的距离很小时，作用力表现为</a:t>
            </a:r>
            <a:r>
              <a:rPr lang="zh-CN" altLang="en-US" sz="2800" b="1" u="sng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  </a:t>
            </a:r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，当分子间的距离稍大时，作用力表现为 </a:t>
            </a:r>
            <a:r>
              <a:rPr lang="zh-CN" altLang="en-US" sz="2800" b="1" u="sng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      </a:t>
            </a:r>
            <a:r>
              <a:rPr lang="zh-CN" altLang="en-US" sz="28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zh-CN" altLang="en-US" sz="28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1509" name="文本框 21508"/>
          <p:cNvSpPr txBox="1"/>
          <p:nvPr/>
        </p:nvSpPr>
        <p:spPr>
          <a:xfrm>
            <a:off x="6019800" y="3581400"/>
            <a:ext cx="895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引力</a:t>
            </a:r>
            <a:endParaRPr lang="zh-CN" altLang="en-US" sz="2800" b="1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1510" name="文本框 21509"/>
          <p:cNvSpPr txBox="1"/>
          <p:nvPr/>
        </p:nvSpPr>
        <p:spPr>
          <a:xfrm>
            <a:off x="4876800" y="3200400"/>
            <a:ext cx="8953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斥力</a:t>
            </a:r>
            <a:endParaRPr lang="zh-CN" altLang="en-US" sz="2800" b="1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1511" name="Rectangle 7"/>
          <p:cNvSpPr/>
          <p:nvPr/>
        </p:nvSpPr>
        <p:spPr>
          <a:xfrm>
            <a:off x="2362200" y="4191000"/>
            <a:ext cx="8001000" cy="1876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分子动理论： </a:t>
            </a:r>
            <a:endParaRPr lang="zh-CN" altLang="en-US" sz="3200" b="1" dirty="0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</a:rPr>
              <a:t>）物质由大量分子组成，分子间存在间隙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2</a:t>
            </a:r>
            <a:r>
              <a:rPr lang="zh-CN" altLang="en-US" sz="2800" b="1" dirty="0">
                <a:latin typeface="Arial" panose="020B0604020202020204" pitchFamily="34" charset="0"/>
              </a:rPr>
              <a:t>）一切物体的分子都永不停息地做无规则运动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3</a:t>
            </a:r>
            <a:r>
              <a:rPr lang="zh-CN" altLang="en-US" sz="2800" b="1" dirty="0">
                <a:latin typeface="Arial" panose="020B0604020202020204" pitchFamily="34" charset="0"/>
              </a:rPr>
              <a:t>）分子间同时存在相互作用的引力和斥力。</a:t>
            </a:r>
            <a:endParaRPr lang="zh-CN" altLang="en-US" sz="28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 bldLvl="0" animBg="1"/>
      <p:bldP spid="21509" grpId="0"/>
      <p:bldP spid="21510" grpId="0"/>
      <p:bldP spid="215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文本框 22529"/>
          <p:cNvSpPr txBox="1"/>
          <p:nvPr/>
        </p:nvSpPr>
        <p:spPr>
          <a:xfrm>
            <a:off x="1524000" y="1219200"/>
            <a:ext cx="8675688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l"/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、下列现象中，支持分子间存在引力的证据</a:t>
            </a:r>
            <a:r>
              <a:rPr lang="zh-CN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的是（ 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  ）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marL="342900" indent="-342900" algn="l"/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A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、两块表面光滑的铅块相互紧压后会黏在一起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marL="342900" indent="-342900" algn="l"/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B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、固体和液体很难被压缩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marL="342900" indent="-342900" algn="l"/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、磁铁能吸引大头针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marL="342900" indent="-342900" algn="l"/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、破镜不能重圆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22531" name="组合 22530"/>
          <p:cNvGrpSpPr/>
          <p:nvPr/>
        </p:nvGrpSpPr>
        <p:grpSpPr>
          <a:xfrm>
            <a:off x="1524000" y="0"/>
            <a:ext cx="2209800" cy="1295400"/>
            <a:chOff x="0" y="0"/>
            <a:chExt cx="1440" cy="912"/>
          </a:xfrm>
        </p:grpSpPr>
        <p:pic>
          <p:nvPicPr>
            <p:cNvPr id="22532" name="图片 22531" descr="A-2-343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0" y="0"/>
              <a:ext cx="1440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33" name="文本框 22532"/>
            <p:cNvSpPr txBox="1"/>
            <p:nvPr/>
          </p:nvSpPr>
          <p:spPr>
            <a:xfrm>
              <a:off x="240" y="144"/>
              <a:ext cx="1200" cy="41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zh-CN" altLang="en-US" sz="3200" b="1" i="1" dirty="0">
                  <a:solidFill>
                    <a:srgbClr val="A8EEF8"/>
                  </a:solidFill>
                  <a:latin typeface="Times New Roman" panose="02020603050405020304" pitchFamily="18" charset="0"/>
                  <a:ea typeface="黑体" panose="02010609060101010101" pitchFamily="49" charset="-122"/>
                  <a:hlinkClick r:id="rId2" action="ppaction://hlinkfile"/>
                </a:rPr>
                <a:t>堂堂清</a:t>
              </a:r>
              <a:endParaRPr lang="zh-CN" altLang="en-US" sz="3200" b="1" i="1">
                <a:solidFill>
                  <a:srgbClr val="A8EEF8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22534" name="矩形 22533"/>
          <p:cNvSpPr/>
          <p:nvPr/>
        </p:nvSpPr>
        <p:spPr>
          <a:xfrm>
            <a:off x="1609725" y="3935889"/>
            <a:ext cx="5988050" cy="22453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 defTabSz="0">
              <a:tabLst>
                <a:tab pos="228600" algn="l"/>
              </a:tabLst>
            </a:pP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、液体很难被压缩的原因是 （  </a:t>
            </a:r>
            <a:r>
              <a:rPr lang="zh-CN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    ）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 defTabSz="0">
              <a:tabLst>
                <a:tab pos="228600" algn="l"/>
              </a:tabLst>
            </a:pP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A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、分子间存在着引力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 defTabSz="0">
              <a:tabLst>
                <a:tab pos="228600" algn="l"/>
              </a:tabLst>
            </a:pP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B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、分子间存在着斥力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 defTabSz="0">
              <a:tabLst>
                <a:tab pos="228600" algn="l"/>
              </a:tabLst>
            </a:pP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C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、分子间有间隙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 algn="l" defTabSz="0">
              <a:tabLst>
                <a:tab pos="228600" algn="l"/>
              </a:tabLst>
            </a:pP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18" charset="0"/>
                <a:ea typeface="楷体_GB2312" pitchFamily="49" charset="-122"/>
              </a:rPr>
              <a:t>、分子在不停的运动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2535" name="矩形 22534"/>
          <p:cNvSpPr/>
          <p:nvPr/>
        </p:nvSpPr>
        <p:spPr>
          <a:xfrm>
            <a:off x="9677400" y="1371600"/>
            <a:ext cx="309563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30000"/>
          </a:bodyPr>
          <a:p>
            <a:pPr algn="ctr"/>
            <a:r>
              <a:rPr lang="zh-CN" altLang="en-US" sz="24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zh-CN" altLang="en-US" sz="24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2536" name="矩形 22535">
            <a:hlinkClick r:id="" action="ppaction://noaction">
              <a:snd r:embed="rId3" name="applause.wav"/>
            </a:hlinkClick>
          </p:cNvPr>
          <p:cNvSpPr/>
          <p:nvPr/>
        </p:nvSpPr>
        <p:spPr>
          <a:xfrm>
            <a:off x="6781800" y="4114800"/>
            <a:ext cx="309563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30000"/>
          </a:bodyPr>
          <a:p>
            <a:pPr algn="ctr"/>
            <a:r>
              <a:rPr lang="zh-CN" altLang="en-US" sz="24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lang="zh-CN" altLang="en-US" sz="24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ndAc>
      <p:stSnd>
        <p:snd r:embed="rId4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文本框 24577"/>
          <p:cNvSpPr txBox="1"/>
          <p:nvPr/>
        </p:nvSpPr>
        <p:spPr>
          <a:xfrm>
            <a:off x="1752600" y="4038600"/>
            <a:ext cx="842645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20000"/>
              </a:spcBef>
            </a:pPr>
            <a:r>
              <a:rPr lang="en-US" altLang="zh-CN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分子运动的快慢与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温度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有关，温度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越高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，分子运动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越剧烈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，扩散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越快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。</a:t>
            </a:r>
            <a:endParaRPr lang="zh-CN" altLang="en-US" sz="28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4579" name="文本框 24578"/>
          <p:cNvSpPr txBox="1"/>
          <p:nvPr/>
        </p:nvSpPr>
        <p:spPr>
          <a:xfrm>
            <a:off x="1905000" y="1981200"/>
            <a:ext cx="8382000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分子动理论的基本内容</a:t>
            </a:r>
            <a:endParaRPr lang="zh-CN" altLang="en-US" sz="2800" b="1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</a:rPr>
              <a:t>）物质由大量分子组成，分子间存在间隙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2</a:t>
            </a:r>
            <a:r>
              <a:rPr lang="zh-CN" altLang="en-US" sz="2800" b="1" dirty="0">
                <a:latin typeface="Arial" panose="020B0604020202020204" pitchFamily="34" charset="0"/>
              </a:rPr>
              <a:t>）一切物体的分子都永不停息地做无规则运动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l"/>
            <a:r>
              <a:rPr lang="zh-CN" altLang="en-US" sz="2800" b="1" dirty="0">
                <a:latin typeface="Arial" panose="020B0604020202020204" pitchFamily="34" charset="0"/>
              </a:rPr>
              <a:t>（</a:t>
            </a:r>
            <a:r>
              <a:rPr lang="en-US" altLang="zh-CN" sz="2800" b="1">
                <a:latin typeface="Arial" panose="020B0604020202020204" pitchFamily="34" charset="0"/>
              </a:rPr>
              <a:t>3</a:t>
            </a:r>
            <a:r>
              <a:rPr lang="zh-CN" altLang="en-US" sz="2800" b="1" dirty="0">
                <a:latin typeface="Arial" panose="020B0604020202020204" pitchFamily="34" charset="0"/>
              </a:rPr>
              <a:t>）分子间同时存在相互作用的引力和斥力。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l"/>
            <a:endParaRPr lang="zh-CN" altLang="en-US" sz="2800" b="1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4580" name="文本框 24579"/>
          <p:cNvSpPr txBox="1"/>
          <p:nvPr/>
        </p:nvSpPr>
        <p:spPr>
          <a:xfrm>
            <a:off x="4495800" y="381000"/>
            <a:ext cx="2667000" cy="768350"/>
          </a:xfrm>
          <a:prstGeom prst="rect">
            <a:avLst/>
          </a:prstGeom>
          <a:solidFill>
            <a:srgbClr val="65FF65">
              <a:alpha val="59999"/>
            </a:srgbClr>
          </a:solidFill>
          <a:ln w="9525">
            <a:noFill/>
          </a:ln>
        </p:spPr>
        <p:txBody>
          <a:bodyPr>
            <a:spAutoFit/>
          </a:bodyPr>
          <a:p>
            <a:r>
              <a:rPr lang="zh-CN" altLang="en-US" sz="4400">
                <a:latin typeface="Times New Roman" panose="02020603050405020304" pitchFamily="18" charset="0"/>
                <a:ea typeface="隶书" panose="02010509060101010101" pitchFamily="49" charset="-122"/>
              </a:rPr>
              <a:t>小结</a:t>
            </a:r>
            <a:endParaRPr lang="zh-CN" altLang="en-US" sz="4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24581" name="文本框 24580"/>
          <p:cNvSpPr txBox="1"/>
          <p:nvPr/>
        </p:nvSpPr>
        <p:spPr>
          <a:xfrm>
            <a:off x="1905000" y="1143000"/>
            <a:ext cx="84264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20000"/>
              </a:spcBef>
            </a:pPr>
            <a:r>
              <a:rPr lang="en-US" altLang="zh-CN" sz="28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常见的物质是由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分子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或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原子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构成的</a:t>
            </a:r>
            <a:endParaRPr lang="zh-CN" altLang="en-US" sz="28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/>
      <p:bldP spid="245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ext Box 4"/>
          <p:cNvSpPr/>
          <p:nvPr>
            <p:ph type="body"/>
          </p:nvPr>
        </p:nvSpPr>
        <p:spPr>
          <a:xfrm>
            <a:off x="1828800" y="1447800"/>
            <a:ext cx="8540750" cy="4270375"/>
          </a:xfrm>
        </p:spPr>
        <p:txBody>
          <a:bodyPr vert="horz" wrap="square" anchor="t"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b="1"/>
              <a:t>    </a:t>
            </a:r>
            <a:r>
              <a:rPr lang="en-US" altLang="zh-CN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1.</a:t>
            </a:r>
            <a:r>
              <a:rPr lang="zh-CN" altLang="en-US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常见的物</a:t>
            </a:r>
            <a:r>
              <a:rPr lang="zh-CN" altLang="en-US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质由分</a:t>
            </a:r>
            <a:r>
              <a:rPr lang="zh-CN" altLang="en-US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子或原子组</a:t>
            </a:r>
            <a:r>
              <a:rPr lang="zh-CN" altLang="en-US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成</a:t>
            </a:r>
            <a:endParaRPr lang="zh-CN" altLang="en-US"/>
          </a:p>
        </p:txBody>
      </p:sp>
      <p:pic>
        <p:nvPicPr>
          <p:cNvPr id="5123" name="Picture 5" descr="水由水分子组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8400" y="1981200"/>
            <a:ext cx="2819400" cy="2590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4" name="Picture 6" descr="铁块由铁分子组成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981200"/>
            <a:ext cx="3168650" cy="2667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Rectangle 7"/>
          <p:cNvSpPr/>
          <p:nvPr/>
        </p:nvSpPr>
        <p:spPr>
          <a:xfrm>
            <a:off x="2286000" y="5181600"/>
            <a:ext cx="65516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2.</a:t>
            </a:r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分子的特</a:t>
            </a:r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征：</a:t>
            </a:r>
            <a:r>
              <a:rPr lang="zh-CN" altLang="en-US" sz="3200" b="1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①体积小   ②数目多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126" name="文本框 5125"/>
          <p:cNvSpPr txBox="1"/>
          <p:nvPr/>
        </p:nvSpPr>
        <p:spPr>
          <a:xfrm>
            <a:off x="2514600" y="304800"/>
            <a:ext cx="6934200" cy="1066800"/>
          </a:xfrm>
          <a:prstGeom prst="rect">
            <a:avLst/>
          </a:prstGeom>
          <a:solidFill>
            <a:srgbClr val="99CCFF"/>
          </a:solidFill>
          <a:ln w="9525">
            <a:noFill/>
          </a:ln>
        </p:spPr>
        <p:txBody>
          <a:bodyPr anchor="ctr"/>
          <a:p>
            <a:pPr fontAlgn="ctr">
              <a:spcBef>
                <a:spcPct val="50000"/>
              </a:spcBef>
            </a:pPr>
            <a:endParaRPr lang="zh-CN" altLang="en-US" sz="4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5127" name="图片 5126" descr="图 (16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28600"/>
            <a:ext cx="914400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文本框 5127"/>
          <p:cNvSpPr txBox="1"/>
          <p:nvPr/>
        </p:nvSpPr>
        <p:spPr>
          <a:xfrm>
            <a:off x="4572000" y="428625"/>
            <a:ext cx="34290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4400" b="1">
                <a:latin typeface="Arial" panose="020B0604020202020204" pitchFamily="34" charset="0"/>
                <a:ea typeface="黑体" panose="02010609060101010101" pitchFamily="49" charset="-122"/>
              </a:rPr>
              <a:t>一、分子</a:t>
            </a:r>
            <a:endParaRPr lang="zh-CN" altLang="en-US" sz="44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129" name="文本框 5128"/>
          <p:cNvSpPr txBox="1"/>
          <p:nvPr/>
        </p:nvSpPr>
        <p:spPr>
          <a:xfrm>
            <a:off x="3962400" y="533400"/>
            <a:ext cx="3600450" cy="645160"/>
          </a:xfrm>
          <a:prstGeom prst="rect">
            <a:avLst/>
          </a:prstGeom>
          <a:noFill/>
          <a:ln w="28575" cap="sq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zh-TW" altLang="en-US" sz="3600" b="1" dirty="0">
              <a:solidFill>
                <a:srgbClr val="CC0000"/>
              </a:solidFill>
              <a:latin typeface="Times New Roman" panose="02020603050405020304" pitchFamily="18" charset="0"/>
              <a:ea typeface="DFKai-SB" panose="03000509000000000000" pitchFamily="65" charset="-120"/>
            </a:endParaRPr>
          </a:p>
        </p:txBody>
      </p:sp>
      <p:grpSp>
        <p:nvGrpSpPr>
          <p:cNvPr id="5130" name="组合 5129"/>
          <p:cNvGrpSpPr/>
          <p:nvPr/>
        </p:nvGrpSpPr>
        <p:grpSpPr>
          <a:xfrm>
            <a:off x="7308850" y="366713"/>
            <a:ext cx="935038" cy="720725"/>
            <a:chOff x="0" y="0"/>
            <a:chExt cx="589" cy="454"/>
          </a:xfrm>
        </p:grpSpPr>
        <p:sp>
          <p:nvSpPr>
            <p:cNvPr id="5131" name="未知"/>
            <p:cNvSpPr/>
            <p:nvPr/>
          </p:nvSpPr>
          <p:spPr>
            <a:xfrm>
              <a:off x="0" y="0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2" name="未知"/>
            <p:cNvSpPr/>
            <p:nvPr/>
          </p:nvSpPr>
          <p:spPr>
            <a:xfrm>
              <a:off x="0" y="55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3" name="未知"/>
            <p:cNvSpPr/>
            <p:nvPr/>
          </p:nvSpPr>
          <p:spPr>
            <a:xfrm>
              <a:off x="18" y="118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4" name="未知"/>
            <p:cNvSpPr/>
            <p:nvPr/>
          </p:nvSpPr>
          <p:spPr>
            <a:xfrm>
              <a:off x="45" y="182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5136" name="Rectangle 7"/>
          <p:cNvSpPr/>
          <p:nvPr/>
        </p:nvSpPr>
        <p:spPr>
          <a:xfrm>
            <a:off x="2286000" y="5791200"/>
            <a:ext cx="65516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分子还有其它特点吗？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5139" name="组合 5138"/>
          <p:cNvGrpSpPr/>
          <p:nvPr/>
        </p:nvGrpSpPr>
        <p:grpSpPr>
          <a:xfrm>
            <a:off x="7315200" y="381000"/>
            <a:ext cx="935038" cy="720725"/>
            <a:chOff x="0" y="0"/>
            <a:chExt cx="589" cy="454"/>
          </a:xfrm>
        </p:grpSpPr>
        <p:sp>
          <p:nvSpPr>
            <p:cNvPr id="5140" name="未知"/>
            <p:cNvSpPr/>
            <p:nvPr/>
          </p:nvSpPr>
          <p:spPr>
            <a:xfrm>
              <a:off x="0" y="0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41" name="未知"/>
            <p:cNvSpPr/>
            <p:nvPr/>
          </p:nvSpPr>
          <p:spPr>
            <a:xfrm>
              <a:off x="0" y="55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42" name="未知"/>
            <p:cNvSpPr/>
            <p:nvPr/>
          </p:nvSpPr>
          <p:spPr>
            <a:xfrm>
              <a:off x="18" y="118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43" name="未知"/>
            <p:cNvSpPr/>
            <p:nvPr/>
          </p:nvSpPr>
          <p:spPr>
            <a:xfrm>
              <a:off x="45" y="182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pic>
        <p:nvPicPr>
          <p:cNvPr id="5144" name="图片 5143" descr="图 (16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28600"/>
            <a:ext cx="914400" cy="1371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46" name="组合 5145"/>
          <p:cNvGrpSpPr/>
          <p:nvPr/>
        </p:nvGrpSpPr>
        <p:grpSpPr>
          <a:xfrm>
            <a:off x="7239000" y="381000"/>
            <a:ext cx="935038" cy="720725"/>
            <a:chOff x="0" y="0"/>
            <a:chExt cx="589" cy="454"/>
          </a:xfrm>
        </p:grpSpPr>
        <p:sp>
          <p:nvSpPr>
            <p:cNvPr id="5147" name="未知"/>
            <p:cNvSpPr/>
            <p:nvPr/>
          </p:nvSpPr>
          <p:spPr>
            <a:xfrm>
              <a:off x="0" y="0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48" name="未知"/>
            <p:cNvSpPr/>
            <p:nvPr/>
          </p:nvSpPr>
          <p:spPr>
            <a:xfrm>
              <a:off x="0" y="55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49" name="未知"/>
            <p:cNvSpPr/>
            <p:nvPr/>
          </p:nvSpPr>
          <p:spPr>
            <a:xfrm>
              <a:off x="18" y="118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50" name="未知"/>
            <p:cNvSpPr/>
            <p:nvPr/>
          </p:nvSpPr>
          <p:spPr>
            <a:xfrm>
              <a:off x="45" y="182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2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2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allAtOnce"/>
      <p:bldP spid="5125" grpId="0"/>
      <p:bldP spid="5126" grpId="0" bldLvl="0" animBg="1"/>
      <p:bldP spid="5128" grpId="0"/>
      <p:bldP spid="5129" grpId="0" bldLvl="0" animBg="1"/>
      <p:bldP spid="51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7" name="图片 6146" descr="图 (16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228600"/>
            <a:ext cx="9144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6" name="图片 6155" descr="20081098284680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057400"/>
            <a:ext cx="3200400" cy="289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9" name="文本框 6158"/>
          <p:cNvSpPr txBox="1"/>
          <p:nvPr/>
        </p:nvSpPr>
        <p:spPr>
          <a:xfrm>
            <a:off x="1828800" y="5105400"/>
            <a:ext cx="80060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方正行楷简体" pitchFamily="2" charset="-122"/>
              </a:rPr>
              <a:t>向空气中喷香水，</a:t>
            </a:r>
            <a:r>
              <a:rPr lang="zh-CN" altLang="en-US" sz="28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方正行楷简体" pitchFamily="2" charset="-122"/>
              </a:rPr>
              <a:t>很快就闻到香味。这是为什么？</a:t>
            </a:r>
            <a:endParaRPr lang="zh-CN" altLang="en-US" sz="2800" b="1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方正行楷简体" pitchFamily="2" charset="-122"/>
            </a:endParaRPr>
          </a:p>
        </p:txBody>
      </p:sp>
      <p:sp>
        <p:nvSpPr>
          <p:cNvPr id="6160" name="矩形 6159"/>
          <p:cNvSpPr/>
          <p:nvPr/>
        </p:nvSpPr>
        <p:spPr>
          <a:xfrm>
            <a:off x="2819400" y="582613"/>
            <a:ext cx="222440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实验探究：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  <p:sp>
        <p:nvSpPr>
          <p:cNvPr id="6161" name="文本框 6160"/>
          <p:cNvSpPr txBox="1"/>
          <p:nvPr/>
        </p:nvSpPr>
        <p:spPr>
          <a:xfrm>
            <a:off x="1981200" y="5638800"/>
            <a:ext cx="626046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 dirty="0">
                <a:latin typeface="Times New Roman" panose="02020603050405020304" pitchFamily="18" charset="0"/>
                <a:ea typeface="楷体_GB2312" pitchFamily="49" charset="-122"/>
              </a:rPr>
              <a:t>由此判断，分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子是运动的还是静止</a:t>
            </a:r>
            <a:r>
              <a:rPr lang="zh-CN" altLang="en-US" sz="2800" b="1" dirty="0">
                <a:latin typeface="Times New Roman" panose="02020603050405020304" pitchFamily="18" charset="0"/>
                <a:ea typeface="楷体_GB2312" pitchFamily="49" charset="-122"/>
              </a:rPr>
              <a:t>的？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图片 4097" descr="20081098284680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0" y="3733800"/>
            <a:ext cx="2127250" cy="3124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0" name="矩形 4099"/>
          <p:cNvSpPr/>
          <p:nvPr/>
        </p:nvSpPr>
        <p:spPr>
          <a:xfrm>
            <a:off x="3962400" y="1066800"/>
            <a:ext cx="4343400" cy="5334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  <a:normAutofit lnSpcReduction="20000"/>
          </a:bodyPr>
          <a:p>
            <a:pPr algn="ctr"/>
            <a:r>
              <a:rPr lang="zh-CN" altLang="en-US" sz="32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华文新魏" panose="02010800040101010101" charset="-122"/>
                <a:ea typeface="华文新魏" panose="02010800040101010101" charset="-122"/>
              </a:rPr>
              <a:t>第十三章</a:t>
            </a:r>
            <a:endParaRPr lang="zh-CN" altLang="en-US" sz="32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4101" name="文本框 4100"/>
          <p:cNvSpPr txBox="1"/>
          <p:nvPr/>
        </p:nvSpPr>
        <p:spPr>
          <a:xfrm>
            <a:off x="3429000" y="2971800"/>
            <a:ext cx="5943600" cy="14452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8800" b="1">
                <a:solidFill>
                  <a:srgbClr val="FF0000"/>
                </a:solidFill>
                <a:latin typeface="Arial" panose="020B0604020202020204" pitchFamily="34" charset="0"/>
                <a:ea typeface="华文行楷" panose="02010800040101010101" pitchFamily="2" charset="-122"/>
              </a:rPr>
              <a:t>分子热运动</a:t>
            </a:r>
            <a:endParaRPr lang="zh-CN" altLang="en-US" sz="8800" b="1">
              <a:solidFill>
                <a:srgbClr val="FF0000"/>
              </a:solidFill>
              <a:latin typeface="Arial" panose="020B0604020202020204" pitchFamily="34" charset="0"/>
              <a:ea typeface="华文行楷" panose="02010800040101010101" pitchFamily="2" charset="-122"/>
            </a:endParaRPr>
          </a:p>
        </p:txBody>
      </p:sp>
      <p:sp>
        <p:nvSpPr>
          <p:cNvPr id="4102" name="矩形 4101"/>
          <p:cNvSpPr/>
          <p:nvPr/>
        </p:nvSpPr>
        <p:spPr>
          <a:xfrm>
            <a:off x="4648200" y="1524000"/>
            <a:ext cx="3276600" cy="1524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第一节</a:t>
            </a:r>
            <a:endParaRPr lang="zh-CN" alt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pic>
        <p:nvPicPr>
          <p:cNvPr id="4103" name="图片 4102" descr="1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038" y="4572000"/>
            <a:ext cx="4652962" cy="2286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文本框 29697"/>
          <p:cNvSpPr txBox="1"/>
          <p:nvPr/>
        </p:nvSpPr>
        <p:spPr>
          <a:xfrm>
            <a:off x="2514600" y="2819400"/>
            <a:ext cx="7162800" cy="1568450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/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不同的物质在互相接触时，（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由于分子运动）</a:t>
            </a: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彼此进入对方的现象</a:t>
            </a:r>
            <a:r>
              <a:rPr lang="en-US" altLang="zh-CN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, </a:t>
            </a:r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叫做 扩</a:t>
            </a:r>
            <a:r>
              <a:rPr lang="zh-CN" altLang="en-US" sz="3200" b="1" dirty="0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散现象。</a:t>
            </a:r>
            <a:endParaRPr lang="zh-CN" altLang="en-US" sz="3200" b="1">
              <a:solidFill>
                <a:srgbClr val="3333FF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9703" name="文本框 29702"/>
          <p:cNvSpPr txBox="1"/>
          <p:nvPr/>
        </p:nvSpPr>
        <p:spPr>
          <a:xfrm>
            <a:off x="2514600" y="304800"/>
            <a:ext cx="6934200" cy="1066800"/>
          </a:xfrm>
          <a:prstGeom prst="rect">
            <a:avLst/>
          </a:prstGeom>
          <a:solidFill>
            <a:srgbClr val="99CCFF"/>
          </a:solidFill>
          <a:ln w="9525">
            <a:noFill/>
          </a:ln>
        </p:spPr>
        <p:txBody>
          <a:bodyPr anchor="ctr"/>
          <a:p>
            <a:pPr fontAlgn="ctr">
              <a:spcBef>
                <a:spcPct val="50000"/>
              </a:spcBef>
            </a:pPr>
            <a:endParaRPr lang="zh-CN" altLang="en-US" sz="4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29704" name="图片 29703" descr="图 (16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0" y="228600"/>
            <a:ext cx="914400" cy="1371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705" name="文本框 29704"/>
          <p:cNvSpPr txBox="1"/>
          <p:nvPr/>
        </p:nvSpPr>
        <p:spPr>
          <a:xfrm>
            <a:off x="3892550" y="547688"/>
            <a:ext cx="3600450" cy="645160"/>
          </a:xfrm>
          <a:prstGeom prst="rect">
            <a:avLst/>
          </a:prstGeom>
          <a:noFill/>
          <a:ln w="28575" cap="sq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zh-TW" altLang="en-US" sz="3600" b="1" dirty="0">
              <a:solidFill>
                <a:srgbClr val="CC0000"/>
              </a:solidFill>
              <a:latin typeface="Times New Roman" panose="02020603050405020304" pitchFamily="18" charset="0"/>
              <a:ea typeface="DFKai-SB" panose="03000509000000000000" pitchFamily="65" charset="-120"/>
            </a:endParaRPr>
          </a:p>
        </p:txBody>
      </p:sp>
      <p:grpSp>
        <p:nvGrpSpPr>
          <p:cNvPr id="29706" name="组合 29705"/>
          <p:cNvGrpSpPr/>
          <p:nvPr/>
        </p:nvGrpSpPr>
        <p:grpSpPr>
          <a:xfrm>
            <a:off x="7239000" y="381000"/>
            <a:ext cx="935038" cy="720725"/>
            <a:chOff x="0" y="0"/>
            <a:chExt cx="589" cy="454"/>
          </a:xfrm>
        </p:grpSpPr>
        <p:sp>
          <p:nvSpPr>
            <p:cNvPr id="29707" name="未知"/>
            <p:cNvSpPr/>
            <p:nvPr/>
          </p:nvSpPr>
          <p:spPr>
            <a:xfrm>
              <a:off x="0" y="0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08" name="未知"/>
            <p:cNvSpPr/>
            <p:nvPr/>
          </p:nvSpPr>
          <p:spPr>
            <a:xfrm>
              <a:off x="0" y="55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09" name="未知"/>
            <p:cNvSpPr/>
            <p:nvPr/>
          </p:nvSpPr>
          <p:spPr>
            <a:xfrm>
              <a:off x="18" y="118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9710" name="未知"/>
            <p:cNvSpPr/>
            <p:nvPr/>
          </p:nvSpPr>
          <p:spPr>
            <a:xfrm>
              <a:off x="45" y="182"/>
              <a:ext cx="544" cy="272"/>
            </a:xfrm>
            <a:custGeom>
              <a:avLst/>
              <a:gdLst/>
              <a:ahLst/>
              <a:cxnLst/>
              <a:pathLst>
                <a:path w="1270" h="333">
                  <a:moveTo>
                    <a:pt x="0" y="318"/>
                  </a:moveTo>
                  <a:cubicBezTo>
                    <a:pt x="174" y="272"/>
                    <a:pt x="348" y="227"/>
                    <a:pt x="499" y="227"/>
                  </a:cubicBezTo>
                  <a:cubicBezTo>
                    <a:pt x="650" y="227"/>
                    <a:pt x="794" y="333"/>
                    <a:pt x="907" y="318"/>
                  </a:cubicBezTo>
                  <a:cubicBezTo>
                    <a:pt x="1020" y="303"/>
                    <a:pt x="1119" y="189"/>
                    <a:pt x="1179" y="136"/>
                  </a:cubicBezTo>
                  <a:cubicBezTo>
                    <a:pt x="1239" y="83"/>
                    <a:pt x="1255" y="23"/>
                    <a:pt x="1270" y="0"/>
                  </a:cubicBezTo>
                </a:path>
              </a:pathLst>
            </a:custGeom>
            <a:noFill/>
            <a:ln w="28575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9713" name="文本框 29712"/>
          <p:cNvSpPr txBox="1"/>
          <p:nvPr/>
        </p:nvSpPr>
        <p:spPr>
          <a:xfrm>
            <a:off x="4572000" y="428625"/>
            <a:ext cx="34290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4400" b="1" dirty="0">
                <a:latin typeface="Arial" panose="020B0604020202020204" pitchFamily="34" charset="0"/>
                <a:ea typeface="黑体" panose="02010609060101010101" pitchFamily="49" charset="-122"/>
              </a:rPr>
              <a:t>二、扩散</a:t>
            </a:r>
            <a:endParaRPr lang="zh-CN" altLang="en-US" sz="44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9716" name="矩形 29715"/>
          <p:cNvSpPr/>
          <p:nvPr/>
        </p:nvSpPr>
        <p:spPr>
          <a:xfrm>
            <a:off x="2514600" y="1676400"/>
            <a:ext cx="212090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en-US" altLang="zh-CN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1.</a:t>
            </a:r>
            <a:r>
              <a:rPr lang="zh-CN" altLang="en-US" sz="3200" b="1">
                <a:solidFill>
                  <a:srgbClr val="9900CC"/>
                </a:solidFill>
                <a:latin typeface="Times New Roman" panose="02020603050405020304" pitchFamily="18" charset="0"/>
                <a:ea typeface="方正姚体" panose="02010601030101010101" pitchFamily="2" charset="-122"/>
              </a:rPr>
              <a:t>扩散现象</a:t>
            </a:r>
            <a:endParaRPr lang="zh-CN" altLang="en-US" sz="3200" b="1">
              <a:solidFill>
                <a:srgbClr val="9900CC"/>
              </a:solidFill>
              <a:latin typeface="Times New Roman" panose="02020603050405020304" pitchFamily="18" charset="0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ldLvl="0" animBg="1"/>
      <p:bldP spid="29703" grpId="0" bldLvl="0" animBg="1"/>
      <p:bldP spid="29705" grpId="0" bldLvl="0" animBg="1"/>
      <p:bldP spid="29713" grpId="0"/>
      <p:bldP spid="297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文本框 9217"/>
          <p:cNvSpPr txBox="1"/>
          <p:nvPr/>
        </p:nvSpPr>
        <p:spPr>
          <a:xfrm>
            <a:off x="3200400" y="457200"/>
            <a:ext cx="66849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latin typeface="Times New Roman" panose="02020603050405020304" pitchFamily="18" charset="0"/>
              </a:rPr>
              <a:t>     </a:t>
            </a:r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气体之间可以发生扩散现象。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219" name="文本框 9218">
            <a:hlinkClick r:id="rId1" action="ppaction://hlinkfile"/>
          </p:cNvPr>
          <p:cNvSpPr txBox="1"/>
          <p:nvPr/>
        </p:nvSpPr>
        <p:spPr>
          <a:xfrm>
            <a:off x="3276600" y="1295400"/>
            <a:ext cx="67691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液体之间可以发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生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hlinkClick r:id="rId2" action="ppaction://hlinkfile"/>
              </a:rPr>
              <a:t>扩散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现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象吗？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9220" name="文本框 9219"/>
          <p:cNvSpPr txBox="1"/>
          <p:nvPr/>
        </p:nvSpPr>
        <p:spPr>
          <a:xfrm>
            <a:off x="4876800" y="4648200"/>
            <a:ext cx="5257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solidFill>
                  <a:srgbClr val="00009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rPr>
              <a:t>液体之间可以发生扩散现象。</a:t>
            </a:r>
            <a:endParaRPr lang="zh-CN" altLang="en-US" sz="3200" b="1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9224" name="矩形 9223"/>
          <p:cNvSpPr/>
          <p:nvPr/>
        </p:nvSpPr>
        <p:spPr>
          <a:xfrm>
            <a:off x="2209800" y="2438400"/>
            <a:ext cx="7848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请同学们利用桌上的红墨水和水试一试</a:t>
            </a:r>
            <a:endParaRPr lang="zh-CN" altLang="en-US" sz="3600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225" name="矩形 9224"/>
          <p:cNvSpPr/>
          <p:nvPr/>
        </p:nvSpPr>
        <p:spPr>
          <a:xfrm>
            <a:off x="2438400" y="4724400"/>
            <a:ext cx="2286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0000"/>
          </a:bodyPr>
          <a:p>
            <a:pPr algn="ctr"/>
            <a:r>
              <a:rPr lang="zh-C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实验发现：</a:t>
            </a:r>
            <a:endParaRPr lang="zh-CN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框 10241">
            <a:hlinkClick r:id="rId1" action="ppaction://hlinkfile"/>
          </p:cNvPr>
          <p:cNvSpPr txBox="1"/>
          <p:nvPr/>
        </p:nvSpPr>
        <p:spPr>
          <a:xfrm>
            <a:off x="2895600" y="685800"/>
            <a:ext cx="6408738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固体之间可以发生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hlinkClick r:id="rId1" action="ppaction://hlinkfile"/>
              </a:rPr>
              <a:t>扩散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现象吗？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pic>
        <p:nvPicPr>
          <p:cNvPr id="10246" name="图片 10245" descr="20110807054855824788"/>
          <p:cNvPicPr>
            <a:picLocks noChangeAspect="1"/>
          </p:cNvPicPr>
          <p:nvPr/>
        </p:nvPicPr>
        <p:blipFill>
          <a:blip r:embed="rId2"/>
          <a:srcRect b="6667"/>
          <a:stretch>
            <a:fillRect/>
          </a:stretch>
        </p:blipFill>
        <p:spPr>
          <a:xfrm>
            <a:off x="2667000" y="1295400"/>
            <a:ext cx="6858000" cy="5029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2" name="文本框 27651"/>
          <p:cNvSpPr txBox="1"/>
          <p:nvPr/>
        </p:nvSpPr>
        <p:spPr>
          <a:xfrm>
            <a:off x="2209800" y="5516563"/>
            <a:ext cx="72707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6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说明：固</a:t>
            </a:r>
            <a:r>
              <a:rPr lang="zh-CN" altLang="en-US" sz="3600" b="1">
                <a:solidFill>
                  <a:srgbClr val="000099"/>
                </a:solidFill>
                <a:latin typeface="Times New Roman" panose="02020603050405020304" pitchFamily="18" charset="0"/>
              </a:rPr>
              <a:t>体之间可以发生扩散现象。</a:t>
            </a:r>
            <a:endParaRPr lang="zh-CN" altLang="en-US" sz="36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7654" name="图片 27653" descr="2013102316173118684822"/>
          <p:cNvPicPr>
            <a:picLocks noChangeAspect="1"/>
          </p:cNvPicPr>
          <p:nvPr/>
        </p:nvPicPr>
        <p:blipFill>
          <a:blip r:embed="rId1"/>
          <a:srcRect l="15404" r="15790" b="10077"/>
          <a:stretch>
            <a:fillRect/>
          </a:stretch>
        </p:blipFill>
        <p:spPr>
          <a:xfrm>
            <a:off x="2895600" y="533400"/>
            <a:ext cx="6019800" cy="5003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266" name="组合 11265"/>
          <p:cNvGrpSpPr/>
          <p:nvPr/>
        </p:nvGrpSpPr>
        <p:grpSpPr>
          <a:xfrm>
            <a:off x="2063750" y="476250"/>
            <a:ext cx="2819400" cy="990600"/>
            <a:chOff x="0" y="0"/>
            <a:chExt cx="1776" cy="624"/>
          </a:xfrm>
        </p:grpSpPr>
        <p:sp>
          <p:nvSpPr>
            <p:cNvPr id="11267" name="横卷形 11266"/>
            <p:cNvSpPr/>
            <p:nvPr/>
          </p:nvSpPr>
          <p:spPr>
            <a:xfrm>
              <a:off x="0" y="0"/>
              <a:ext cx="1776" cy="624"/>
            </a:xfrm>
            <a:prstGeom prst="horizontalScroll">
              <a:avLst>
                <a:gd name="adj" fmla="val 13463"/>
              </a:avLst>
            </a:prstGeom>
            <a:gradFill rotWithShape="0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1268" name="文本框 11267"/>
            <p:cNvSpPr txBox="1"/>
            <p:nvPr/>
          </p:nvSpPr>
          <p:spPr>
            <a:xfrm>
              <a:off x="240" y="96"/>
              <a:ext cx="1440" cy="44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zh-CN" altLang="en-US" sz="4000" b="1">
                  <a:solidFill>
                    <a:schemeClr val="hlink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小结一下</a:t>
              </a:r>
              <a:endParaRPr lang="zh-CN" altLang="en-US" sz="4000" b="1">
                <a:solidFill>
                  <a:schemeClr val="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11269" name="文本框 11268"/>
          <p:cNvSpPr txBox="1"/>
          <p:nvPr/>
        </p:nvSpPr>
        <p:spPr>
          <a:xfrm>
            <a:off x="2133600" y="1981200"/>
            <a:ext cx="6477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气体</a:t>
            </a:r>
            <a:r>
              <a:rPr lang="zh-CN" altLang="en-US" sz="3600" b="1">
                <a:latin typeface="Times New Roman" panose="02020603050405020304" pitchFamily="18" charset="0"/>
              </a:rPr>
              <a:t>之间可以发生扩散现象</a:t>
            </a:r>
            <a:r>
              <a:rPr lang="en-US" altLang="zh-CN" sz="3600" b="1">
                <a:latin typeface="Times New Roman" panose="02020603050405020304" pitchFamily="18" charset="0"/>
              </a:rPr>
              <a:t>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1270" name="文本框 11269"/>
          <p:cNvSpPr txBox="1"/>
          <p:nvPr/>
        </p:nvSpPr>
        <p:spPr>
          <a:xfrm>
            <a:off x="2133600" y="2590800"/>
            <a:ext cx="59975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液体</a:t>
            </a:r>
            <a:r>
              <a:rPr lang="zh-CN" altLang="en-US" sz="3600" b="1">
                <a:latin typeface="Times New Roman" panose="02020603050405020304" pitchFamily="18" charset="0"/>
              </a:rPr>
              <a:t>之间可以发生扩散现象</a:t>
            </a:r>
            <a:r>
              <a:rPr lang="en-US" altLang="zh-CN" sz="3600" b="1">
                <a:latin typeface="Times New Roman" panose="02020603050405020304" pitchFamily="18" charset="0"/>
              </a:rPr>
              <a:t>.</a:t>
            </a:r>
            <a:endParaRPr lang="en-US" altLang="zh-CN" sz="3600" b="1">
              <a:latin typeface="Times New Roman" panose="02020603050405020304" pitchFamily="18" charset="0"/>
            </a:endParaRPr>
          </a:p>
        </p:txBody>
      </p:sp>
      <p:sp>
        <p:nvSpPr>
          <p:cNvPr id="11271" name="文本框 11270"/>
          <p:cNvSpPr txBox="1"/>
          <p:nvPr/>
        </p:nvSpPr>
        <p:spPr>
          <a:xfrm>
            <a:off x="2209800" y="3276600"/>
            <a:ext cx="56959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固体</a:t>
            </a:r>
            <a:r>
              <a:rPr lang="zh-CN" altLang="en-US" sz="3600" b="1">
                <a:latin typeface="Times New Roman" panose="02020603050405020304" pitchFamily="18" charset="0"/>
              </a:rPr>
              <a:t>之间可以发生扩散现象</a:t>
            </a:r>
            <a:r>
              <a:rPr lang="en-US" altLang="zh-CN" sz="3600" b="1">
                <a:latin typeface="Times New Roman" panose="02020603050405020304" pitchFamily="18" charset="0"/>
              </a:rPr>
              <a:t>.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1272" name="文本框 11271"/>
          <p:cNvSpPr txBox="1"/>
          <p:nvPr/>
        </p:nvSpPr>
        <p:spPr>
          <a:xfrm>
            <a:off x="2362200" y="4572000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800" b="1">
                <a:latin typeface="Times New Roman" panose="02020603050405020304" pitchFamily="18" charset="0"/>
                <a:ea typeface="楷体_GB2312" pitchFamily="49" charset="-122"/>
              </a:rPr>
              <a:t>扩散现象证明了什么？</a:t>
            </a:r>
            <a:endParaRPr lang="zh-CN" altLang="en-US" sz="2800" b="1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1273" name="文本框 11272"/>
          <p:cNvSpPr txBox="1"/>
          <p:nvPr/>
        </p:nvSpPr>
        <p:spPr>
          <a:xfrm>
            <a:off x="2362200" y="5181600"/>
            <a:ext cx="5943600" cy="107632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FF"/>
            </a:solidFill>
            <a:prstDash val="dashDot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l"/>
            <a:r>
              <a:rPr lang="zh-CN" altLang="en-US" sz="3200" b="1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扩散现象证明了分子</a:t>
            </a:r>
            <a:r>
              <a:rPr lang="zh-CN" altLang="en-US" sz="3200" b="1" dirty="0">
                <a:solidFill>
                  <a:srgbClr val="3333FF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</a:t>
            </a:r>
            <a:r>
              <a:rPr lang="zh-CN" altLang="en-US" sz="3200" b="1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</a:t>
            </a:r>
            <a:r>
              <a:rPr lang="zh-CN" altLang="en-US" sz="3200" b="1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停地做无规则运动。</a:t>
            </a:r>
            <a:endParaRPr lang="zh-CN" altLang="en-US" sz="3200" b="1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  <p:bldP spid="11272" grpId="0"/>
      <p:bldP spid="11273" grpId="0" bldLvl="0" animBg="1"/>
    </p:bld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1285</Words>
  <Application>WPS 演示</Application>
  <PresentationFormat>宽屏</PresentationFormat>
  <Paragraphs>160</Paragraphs>
  <Slides>18</Slides>
  <Notes>31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8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Times New Roman</vt:lpstr>
      <vt:lpstr>隶书</vt:lpstr>
      <vt:lpstr>方正姚体</vt:lpstr>
      <vt:lpstr>楷体_GB2312</vt:lpstr>
      <vt:lpstr>DFKai-SB</vt:lpstr>
      <vt:lpstr>方正行楷简体</vt:lpstr>
      <vt:lpstr>华文新魏</vt:lpstr>
      <vt:lpstr>华文行楷</vt:lpstr>
      <vt:lpstr>方正琥珀简体</vt:lpstr>
      <vt:lpstr>华文中宋</vt:lpstr>
      <vt:lpstr>新宋体</vt:lpstr>
      <vt:lpstr>Office 主题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3、分子之间存在间隙</vt:lpstr>
      <vt:lpstr>PowerPoint 演示文稿</vt:lpstr>
      <vt:lpstr>生活 物理 社会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非你莫属</cp:lastModifiedBy>
  <cp:revision>3</cp:revision>
  <dcterms:created xsi:type="dcterms:W3CDTF">2018-03-01T02:03:00Z</dcterms:created>
  <dcterms:modified xsi:type="dcterms:W3CDTF">2018-06-29T09:29:16Z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